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593" r:id="rId2"/>
    <p:sldId id="614" r:id="rId3"/>
    <p:sldId id="654" r:id="rId4"/>
    <p:sldId id="643" r:id="rId5"/>
    <p:sldId id="632" r:id="rId6"/>
    <p:sldId id="648" r:id="rId7"/>
    <p:sldId id="649" r:id="rId8"/>
    <p:sldId id="650" r:id="rId9"/>
    <p:sldId id="556" r:id="rId10"/>
    <p:sldId id="557" r:id="rId11"/>
    <p:sldId id="558" r:id="rId12"/>
    <p:sldId id="559" r:id="rId13"/>
    <p:sldId id="560" r:id="rId14"/>
    <p:sldId id="561" r:id="rId15"/>
    <p:sldId id="563" r:id="rId16"/>
    <p:sldId id="616" r:id="rId17"/>
    <p:sldId id="617" r:id="rId18"/>
    <p:sldId id="618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44" r:id="rId28"/>
    <p:sldId id="615" r:id="rId29"/>
    <p:sldId id="572" r:id="rId30"/>
    <p:sldId id="628" r:id="rId31"/>
    <p:sldId id="629" r:id="rId32"/>
    <p:sldId id="613" r:id="rId33"/>
    <p:sldId id="630" r:id="rId34"/>
    <p:sldId id="631" r:id="rId35"/>
    <p:sldId id="645" r:id="rId36"/>
    <p:sldId id="634" r:id="rId37"/>
    <p:sldId id="587" r:id="rId38"/>
    <p:sldId id="635" r:id="rId39"/>
    <p:sldId id="586" r:id="rId40"/>
    <p:sldId id="637" r:id="rId41"/>
    <p:sldId id="638" r:id="rId42"/>
    <p:sldId id="639" r:id="rId43"/>
    <p:sldId id="640" r:id="rId44"/>
    <p:sldId id="641" r:id="rId45"/>
    <p:sldId id="642" r:id="rId46"/>
    <p:sldId id="647" r:id="rId47"/>
    <p:sldId id="6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72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40" y="6049108"/>
            <a:ext cx="961060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6.png"/><Relationship Id="rId4" Type="http://schemas.openxmlformats.org/officeDocument/2006/relationships/image" Target="../media/image26.jpeg"/><Relationship Id="rId9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wartler/StGallen2019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kwartler/StGallen201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kwartler/StGallen2019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SpringStudent2019/blob/master/Rstudio_Cloud_Instructions.docx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studio.cloud/" TargetMode="External"/><Relationship Id="rId4" Type="http://schemas.openxmlformats.org/officeDocument/2006/relationships/hyperlink" Target="https://github.com/kwartler/StGallen2019/blob/master/Rstudio_Cloud_Instructions.doc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R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17,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</a:t>
            </a:r>
            <a:r>
              <a:rPr lang="en-US" sz="2400" dirty="0" smtClean="0"/>
              <a:t>&amp; growing </a:t>
            </a:r>
            <a:r>
              <a:rPr lang="en-US" sz="2400" dirty="0"/>
              <a:t>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</a:t>
            </a:r>
            <a:r>
              <a:rPr lang="en-US" sz="1400" dirty="0" smtClean="0"/>
              <a:t>&amp; environment </a:t>
            </a:r>
            <a:r>
              <a:rPr lang="en-US" sz="1400" dirty="0"/>
              <a:t>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today,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</a:t>
            </a:r>
            <a:r>
              <a:rPr lang="en-US" sz="1400" dirty="0" smtClean="0"/>
              <a:t>&amp; statisticians </a:t>
            </a:r>
            <a:r>
              <a:rPr lang="en-US" sz="1400" dirty="0"/>
              <a:t>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</a:t>
            </a:r>
            <a:r>
              <a:rPr lang="en-US" dirty="0" smtClean="0"/>
              <a:t>execute R code.  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 Studio works on Linux, Windows and iOS.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 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 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R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=""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=""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6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=""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=""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</a:t>
            </a:r>
            <a:r>
              <a:rPr lang="en-US" sz="1600" i="1" dirty="0" smtClean="0"/>
              <a:t>environment</a:t>
            </a:r>
          </a:p>
          <a:p>
            <a:r>
              <a:rPr lang="en-US" sz="1600" i="1" dirty="0" smtClean="0"/>
              <a:t>But, </a:t>
            </a:r>
            <a:r>
              <a:rPr lang="en-US" sz="1600" i="1" dirty="0"/>
              <a:t>will need to repeat it </a:t>
            </a:r>
            <a:r>
              <a:rPr lang="en-US" sz="1600" i="1" dirty="0" smtClean="0"/>
              <a:t>w/each new environment!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=""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=""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=""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=""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=""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=""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=""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=""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=""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my file is Excel or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=""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</a:t>
            </a:r>
            <a:r>
              <a:rPr lang="en-US" sz="2000" dirty="0" smtClean="0">
                <a:solidFill>
                  <a:schemeClr val="bg1"/>
                </a:solidFill>
              </a:rPr>
              <a:t>Most software can export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=""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=""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=""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=""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=""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=""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=""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=""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=""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=""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=""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=""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=""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</a:t>
            </a:r>
            <a:r>
              <a:rPr lang="en-US" sz="1600" dirty="0" smtClean="0"/>
              <a:t>.  </a:t>
            </a:r>
            <a:r>
              <a:rPr lang="en-US" sz="1600" i="1" dirty="0" smtClean="0"/>
              <a:t>Sometimes we will also create customized functions not in a library to aid our analysis.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971500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Local Laptop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2303272"/>
            <a:ext cx="3868340" cy="157504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OS:</a:t>
            </a:r>
          </a:p>
          <a:p>
            <a:pPr marL="0" indent="0">
              <a:buNone/>
            </a:pPr>
            <a:r>
              <a:rPr lang="en-US" dirty="0" smtClean="0"/>
              <a:t>Mac</a:t>
            </a:r>
          </a:p>
          <a:p>
            <a:pPr marL="0" indent="0">
              <a:buNone/>
            </a:pPr>
            <a:r>
              <a:rPr lang="en-US" dirty="0" smtClean="0"/>
              <a:t>Linux/Ubuntu</a:t>
            </a:r>
          </a:p>
          <a:p>
            <a:pPr marL="0" indent="0">
              <a:buNone/>
            </a:pPr>
            <a:r>
              <a:rPr lang="en-US" dirty="0" smtClean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2303273"/>
            <a:ext cx="3887391" cy="8340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OS:</a:t>
            </a:r>
          </a:p>
          <a:p>
            <a:pPr marL="0" indent="0">
              <a:buNone/>
            </a:pPr>
            <a:r>
              <a:rPr lang="en-US" dirty="0" smtClean="0"/>
              <a:t>Linux/Ubuntu is most popular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Options for 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29150" y="4477411"/>
            <a:ext cx="3916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is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technical fluency (command line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Troubleshooting from prof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842" y="4477411"/>
            <a:ext cx="370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 RAM on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troubleshooting </a:t>
            </a:r>
            <a:r>
              <a:rPr lang="en-US" dirty="0" smtClean="0"/>
              <a:t>by prof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4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do a “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273" y="1142999"/>
            <a:ext cx="549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https://github.com/kwartler/StGallen2019</a:t>
            </a:r>
            <a:endParaRPr lang="en-US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63769" y="5549462"/>
            <a:ext cx="8546123" cy="569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 are struggling, ask for help, an evening lab, lunch time coding, email, smoke signal, anything to improve your learning outcome.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do a “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273" y="1142999"/>
            <a:ext cx="549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https://github.com/kwartler/StGallen2019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URL, folder name &amp; destination for 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38" y="1660634"/>
            <a:ext cx="51054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03" y="3466607"/>
            <a:ext cx="51054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273" y="1142999"/>
            <a:ext cx="549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https://github.com/kwartler/StGallen2019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EACH Class session perform a </a:t>
            </a:r>
            <a:r>
              <a:rPr lang="en-US" dirty="0" err="1" smtClean="0"/>
              <a:t>Git</a:t>
            </a:r>
            <a:r>
              <a:rPr lang="en-US" dirty="0" smtClean="0"/>
              <a:t> Pull to update 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8" y="2761933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Since we are using </a:t>
            </a:r>
            <a:r>
              <a:rPr lang="en-US" sz="1600" dirty="0" err="1" smtClean="0"/>
              <a:t>git</a:t>
            </a:r>
            <a:r>
              <a:rPr lang="en-US" sz="1600" dirty="0" smtClean="0"/>
              <a:t>, use “Save As” on your scripts in a different directory to avoid conflicts.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132786" y="3011214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 smtClean="0"/>
              <a:t>Easiest for this class…free hosted cloud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262" y="2186942"/>
            <a:ext cx="8985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Instructions for Set up can be found here:</a:t>
            </a:r>
            <a:endParaRPr lang="en-US" sz="2000" b="1" dirty="0" smtClean="0">
              <a:hlinkClick r:id="rId3"/>
            </a:endParaRPr>
          </a:p>
          <a:p>
            <a:r>
              <a:rPr lang="en-US" sz="1600" dirty="0">
                <a:hlinkClick r:id="rId4"/>
              </a:rPr>
              <a:t>https://github.com/kwartler/StGallen2019/blob/master/Rstudio_Cloud_Instructions.docx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://rstudio.cloud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365126"/>
            <a:ext cx="8263102" cy="591477"/>
          </a:xfrm>
        </p:spPr>
        <p:txBody>
          <a:bodyPr/>
          <a:lstStyle/>
          <a:p>
            <a:r>
              <a:rPr lang="en-US" dirty="0" smtClean="0"/>
              <a:t>Libraries to install…we cover a lot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Please review the readme file of the Student repo!!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87821" y="2979683"/>
            <a:ext cx="6968359" cy="89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minute break while packages install.</a:t>
            </a:r>
          </a:p>
          <a:p>
            <a:pPr algn="ctr"/>
            <a:r>
              <a:rPr lang="en-US" dirty="0" smtClean="0"/>
              <a:t>Come ask the prof if you have issues/questions.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390163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X-Ray: A basic R-Script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=""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explore Amazon’s x-ray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</a:t>
            </a:r>
            <a:r>
              <a:rPr lang="en-US" dirty="0" smtClean="0">
                <a:solidFill>
                  <a:schemeClr val="bg1"/>
                </a:solidFill>
              </a:rPr>
              <a:t>types to establish basic familiarity.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=""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=""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=""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A_Amazon_Xray.R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96176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is the grammar of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Layers are declared and added in sequence to construct a visual</a:t>
            </a:r>
            <a:r>
              <a:rPr lang="en-US" sz="1600" dirty="0" smtClean="0">
                <a:solidFill>
                  <a:schemeClr val="bg1"/>
                </a:solidFill>
              </a:rPr>
              <a:t>. 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gplot2: adding a layer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31" y="2096802"/>
            <a:ext cx="5417738" cy="39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ggplot2: adding a layer of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),size=3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endParaRPr lang="en-US" sz="14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5" y="2158354"/>
            <a:ext cx="5573931" cy="40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pplot2: Adding an aesthetics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),size=3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size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2" y="267095"/>
            <a:ext cx="8790476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722883"/>
            <a:ext cx="8686800" cy="2973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Learning Outcome: </a:t>
            </a:r>
            <a:r>
              <a:rPr lang="en-US" sz="1600" smtClean="0">
                <a:solidFill>
                  <a:schemeClr val="bg1"/>
                </a:solidFill>
              </a:rPr>
              <a:t>change movies, </a:t>
            </a:r>
            <a:r>
              <a:rPr lang="en-US" sz="1600" dirty="0" smtClean="0">
                <a:solidFill>
                  <a:schemeClr val="bg1"/>
                </a:solidFill>
              </a:rPr>
              <a:t>examine and make another plot with less guidance.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Open </a:t>
            </a:r>
            <a:r>
              <a:rPr lang="en-US" sz="1600" b="1" dirty="0" err="1"/>
              <a:t>B</a:t>
            </a:r>
            <a:r>
              <a:rPr lang="en-US" sz="1600" b="1" dirty="0" err="1" smtClean="0"/>
              <a:t>_Amazon_Xray.R</a:t>
            </a:r>
            <a:endParaRPr lang="en-US" sz="1600" b="1" dirty="0"/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927763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3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81125"/>
            <a:ext cx="560070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236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Learning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</a:t>
            </a:r>
            <a:r>
              <a:rPr lang="en-US" dirty="0" smtClean="0"/>
              <a:t>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 smtClean="0"/>
              <a:t>My goal for your learning experience is that the topics are:</a:t>
            </a:r>
            <a:endParaRPr lang="en-US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</a:t>
            </a:r>
            <a:r>
              <a:rPr lang="en-US" dirty="0" smtClean="0"/>
              <a:t>professional, researcher </a:t>
            </a:r>
            <a:r>
              <a:rPr lang="en-US" dirty="0"/>
              <a:t>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40172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4353"/>
            <a:ext cx="8403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are earning credit in an intensive manner.  Expect intensity and rigor at a prestigious institution.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By design if you do poorly on the exam, the ethics paper gives you another opportunity to demonstrate knowledge..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earn the actual grade but I am fair and reasonable.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5785958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learn from being challenged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</a:t>
            </a:r>
            <a:r>
              <a:rPr lang="en-US" dirty="0" smtClean="0"/>
              <a:t>struggling, ask Prof help </a:t>
            </a:r>
            <a:r>
              <a:rPr lang="en-US" dirty="0" smtClean="0"/>
              <a:t>, evening labs, lunchtime office hours, email or even </a:t>
            </a:r>
            <a:r>
              <a:rPr lang="en-US" smtClean="0"/>
              <a:t>smoke signals</a:t>
            </a:r>
            <a:r>
              <a:rPr lang="en-US" dirty="0" smtClean="0"/>
              <a:t>, whatever it takes to </a:t>
            </a:r>
            <a:r>
              <a:rPr lang="en-US" dirty="0" err="1" smtClean="0"/>
              <a:t>to</a:t>
            </a:r>
            <a:r>
              <a:rPr lang="en-US" dirty="0" smtClean="0"/>
              <a:t> succeed.</a:t>
            </a:r>
            <a:endParaRPr lang="en-US" dirty="0"/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own the level of effort &amp; engagement in your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take my role seriously mirroring your effort &amp; engagement to support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6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 smtClean="0"/>
              <a:t>Scripting Structure in this course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Why?  This ensures a basic fluency before the course really starts.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4987</TotalTime>
  <Words>2289</Words>
  <Application>Microsoft Office PowerPoint</Application>
  <PresentationFormat>On-screen Show (4:3)</PresentationFormat>
  <Paragraphs>612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Wingdings</vt:lpstr>
      <vt:lpstr>1_Office Theme</vt:lpstr>
      <vt:lpstr>GSERM: Text Mining &amp; NLP R Basics</vt:lpstr>
      <vt:lpstr>Introduction</vt:lpstr>
      <vt:lpstr>Your professor loves memes.</vt:lpstr>
      <vt:lpstr>Agenda – all times are suggested</vt:lpstr>
      <vt:lpstr>Syllabus Review</vt:lpstr>
      <vt:lpstr>Community Learning Expectations</vt:lpstr>
      <vt:lpstr>My style</vt:lpstr>
      <vt:lpstr>Some motivation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 – all times are suggested</vt:lpstr>
      <vt:lpstr>2 Options for R</vt:lpstr>
      <vt:lpstr>If LOCAL: setup a new project &amp; do a “git pull”</vt:lpstr>
      <vt:lpstr>If LOCAL: setup a new project &amp; do a “git pull”</vt:lpstr>
      <vt:lpstr>If LOCAL: setup a new project &amp; git pull</vt:lpstr>
      <vt:lpstr>Easiest for this class…free hosted cloud instance</vt:lpstr>
      <vt:lpstr>Libraries to install…we cover a lot in this course.</vt:lpstr>
      <vt:lpstr>Break</vt:lpstr>
      <vt:lpstr>Agenda – all times are suggested</vt:lpstr>
      <vt:lpstr>Amazon X-Ray: A basic R-Script</vt:lpstr>
      <vt:lpstr>Let’s explore Amazon’s x-ray feature</vt:lpstr>
      <vt:lpstr>Let’s practice!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</vt:lpstr>
      <vt:lpstr>PowerPoint Presentation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272</cp:revision>
  <dcterms:created xsi:type="dcterms:W3CDTF">2018-05-23T17:24:59Z</dcterms:created>
  <dcterms:modified xsi:type="dcterms:W3CDTF">2019-06-16T17:06:31Z</dcterms:modified>
</cp:coreProperties>
</file>